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2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56"/>
  </p:normalViewPr>
  <p:slideViewPr>
    <p:cSldViewPr snapToGrid="0" snapToObjects="1">
      <p:cViewPr varScale="1">
        <p:scale>
          <a:sx n="120" d="100"/>
          <a:sy n="12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AFDF76-D1F6-1D48-A810-96AC1D837628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6C13B8-62E1-7242-8026-CB04F8986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B7FBFE-85F8-2241-9613-3D94585BA134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2338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5125"/>
            <a:ext cx="5139338" cy="41559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9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442D65E-EB7B-C849-B8D0-E5AF831D80A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0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EC38FE4-D201-4C4C-B711-179A4A65F3F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91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9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5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7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9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3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F965-866B-3047-B5B5-851119B8BE1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F9B19-B14F-874F-8496-A42F98C0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Trebuchet MS" charset="0"/>
                <a:ea typeface="ＭＳ Ｐゴシック" charset="-128"/>
              </a:rPr>
              <a:t>Addressing the Issue — </a:t>
            </a:r>
            <a:r>
              <a:rPr lang="en-US" altLang="en-US" dirty="0">
                <a:latin typeface="Trebuchet MS" charset="0"/>
                <a:ea typeface="ＭＳ Ｐゴシック" charset="-128"/>
              </a:rPr>
              <a:t>Information Gaps — “WIWIK”</a:t>
            </a:r>
            <a:endParaRPr lang="en-US" altLang="en-US" dirty="0">
              <a:latin typeface="Trebuchet MS" charset="0"/>
              <a:ea typeface="ＭＳ Ｐゴシック" charset="-128"/>
            </a:endParaRPr>
          </a:p>
        </p:txBody>
      </p:sp>
      <p:sp>
        <p:nvSpPr>
          <p:cNvPr id="542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52F431C-C00A-6242-B03D-C2AD04B51F57}" type="slidenum">
              <a:rPr lang="en-GB" altLang="en-US" sz="1400">
                <a:solidFill>
                  <a:schemeClr val="bg2"/>
                </a:solidFill>
                <a:latin typeface="Trebuchet MS" charset="0"/>
              </a:rPr>
              <a:pPr eaLnBrk="1" hangingPunct="1"/>
              <a:t>1</a:t>
            </a:fld>
            <a:endParaRPr lang="en-GB" altLang="en-US" sz="1400">
              <a:solidFill>
                <a:schemeClr val="bg2"/>
              </a:solidFill>
              <a:latin typeface="Trebuchet MS" charset="0"/>
            </a:endParaRPr>
          </a:p>
        </p:txBody>
      </p:sp>
      <p:pic>
        <p:nvPicPr>
          <p:cNvPr id="27651" name="Picture 2" descr="Michelangelo hands touching"/>
          <p:cNvPicPr>
            <a:picLocks noChangeAspect="1" noChangeArrowheads="1"/>
          </p:cNvPicPr>
          <p:nvPr/>
        </p:nvPicPr>
        <p:blipFill>
          <a:blip r:embed="rId3"/>
          <a:srcRect l="13686" t="19261" r="15108" b="19057"/>
          <a:stretch>
            <a:fillRect/>
          </a:stretch>
        </p:blipFill>
        <p:spPr bwMode="auto">
          <a:xfrm>
            <a:off x="2851446" y="1500174"/>
            <a:ext cx="6481774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590675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chemeClr val="accent2"/>
                </a:solidFill>
                <a:latin typeface="Verdan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2880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rebuchet MS" charset="0"/>
                <a:ea typeface="ＭＳ Ｐゴシック" charset="-128"/>
              </a:rPr>
              <a:t>Key Questions</a:t>
            </a:r>
          </a:p>
        </p:txBody>
      </p:sp>
      <p:sp>
        <p:nvSpPr>
          <p:cNvPr id="5386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altLang="en-US" sz="2000">
                <a:latin typeface="Arial" charset="0"/>
                <a:ea typeface="ＭＳ Ｐゴシック" charset="-128"/>
              </a:rPr>
              <a:t>What do we need to know?</a:t>
            </a:r>
          </a:p>
          <a:p>
            <a:pPr marL="0" indent="0">
              <a:buNone/>
            </a:pPr>
            <a:r>
              <a:rPr lang="de-DE" altLang="en-US" sz="2000">
                <a:latin typeface="Arial" charset="0"/>
                <a:ea typeface="ＭＳ Ｐゴシック" charset="-128"/>
              </a:rPr>
              <a:t>Emerging trends</a:t>
            </a:r>
          </a:p>
          <a:p>
            <a:pPr marL="0" indent="0">
              <a:buNone/>
            </a:pPr>
            <a:r>
              <a:rPr lang="de-DE" altLang="en-US" sz="2000">
                <a:latin typeface="Arial" charset="0"/>
                <a:ea typeface="ＭＳ Ｐゴシック" charset="-128"/>
              </a:rPr>
              <a:t>Competition</a:t>
            </a:r>
          </a:p>
          <a:p>
            <a:pPr marL="0" indent="0">
              <a:buNone/>
            </a:pPr>
            <a:r>
              <a:rPr lang="de-DE" altLang="en-US" sz="2000">
                <a:latin typeface="Arial" charset="0"/>
                <a:ea typeface="ＭＳ Ｐゴシック" charset="-128"/>
              </a:rPr>
              <a:t>How consumers view our brand</a:t>
            </a:r>
          </a:p>
          <a:p>
            <a:pPr marL="0" indent="0">
              <a:buNone/>
            </a:pPr>
            <a:r>
              <a:rPr lang="de-DE" altLang="en-US" sz="2000">
                <a:latin typeface="Arial" charset="0"/>
                <a:ea typeface="ＭＳ Ｐゴシック" charset="-128"/>
              </a:rPr>
              <a:t>6Ws Information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Who?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What?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Where?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When?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Why?</a:t>
            </a:r>
          </a:p>
          <a:p>
            <a:pPr lvl="1" eaLnBrk="1" hangingPunct="1"/>
            <a:r>
              <a:rPr lang="en-US" altLang="en-US" sz="2000">
                <a:latin typeface="Arial" charset="0"/>
                <a:ea typeface="ＭＳ Ｐゴシック" charset="-128"/>
              </a:rPr>
              <a:t>What else?</a:t>
            </a:r>
            <a:endParaRPr lang="de-DE" altLang="en-US" sz="2000">
              <a:latin typeface="Arial" charset="0"/>
              <a:ea typeface="ＭＳ Ｐゴシック" charset="-128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1BC2D-7757-0D49-A296-9D6B5F97DCD6}" type="slidenum">
              <a:rPr lang="en-GB" altLang="en-US" sz="1400">
                <a:solidFill>
                  <a:schemeClr val="bg2"/>
                </a:solidFill>
                <a:latin typeface="Trebuchet MS" charset="0"/>
              </a:rPr>
              <a:pPr eaLnBrk="1" hangingPunct="1"/>
              <a:t>2</a:t>
            </a:fld>
            <a:endParaRPr lang="en-GB" altLang="en-US" sz="1400">
              <a:solidFill>
                <a:schemeClr val="bg2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170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8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8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8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8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8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8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86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38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We Need To Know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charset="-128"/>
              </a:rPr>
              <a:t>Size of </a:t>
            </a:r>
            <a:r>
              <a:rPr lang="en-US" altLang="en-US" sz="2400" dirty="0" smtClean="0">
                <a:ea typeface="ＭＳ Ｐゴシック" charset="-128"/>
              </a:rPr>
              <a:t>market</a:t>
            </a:r>
          </a:p>
          <a:p>
            <a:r>
              <a:rPr lang="en-US" altLang="en-US" sz="2400" dirty="0" smtClean="0">
                <a:ea typeface="ＭＳ Ｐゴシック" charset="-128"/>
              </a:rPr>
              <a:t>Market trends</a:t>
            </a:r>
            <a:endParaRPr lang="en-US" altLang="en-US" sz="2400" dirty="0">
              <a:ea typeface="ＭＳ Ｐゴシック" charset="-128"/>
            </a:endParaRPr>
          </a:p>
          <a:p>
            <a:r>
              <a:rPr lang="en-US" altLang="en-US" sz="2400" dirty="0" smtClean="0">
                <a:ea typeface="ＭＳ Ｐゴシック" charset="-128"/>
              </a:rPr>
              <a:t>Who </a:t>
            </a:r>
            <a:r>
              <a:rPr lang="en-US" altLang="en-US" sz="2400" dirty="0">
                <a:ea typeface="ＭＳ Ｐゴシック" charset="-128"/>
              </a:rPr>
              <a:t>is the customer?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Develop personas</a:t>
            </a:r>
          </a:p>
          <a:p>
            <a:r>
              <a:rPr lang="en-US" altLang="en-US" sz="2400" dirty="0">
                <a:ea typeface="ＭＳ Ｐゴシック" charset="-128"/>
              </a:rPr>
              <a:t>Who are competitors?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  <a:ea typeface="ＭＳ Ｐゴシック" charset="-128"/>
              </a:rPr>
              <a:t>S</a:t>
            </a:r>
            <a:r>
              <a:rPr lang="en-US" altLang="en-US" dirty="0">
                <a:ea typeface="ＭＳ Ｐゴシック" charset="-128"/>
              </a:rPr>
              <a:t>trengths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  <a:ea typeface="ＭＳ Ｐゴシック" charset="-128"/>
              </a:rPr>
              <a:t>W</a:t>
            </a:r>
            <a:r>
              <a:rPr lang="en-US" altLang="en-US" dirty="0">
                <a:ea typeface="ＭＳ Ｐゴシック" charset="-128"/>
              </a:rPr>
              <a:t>eaknesses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  <a:ea typeface="ＭＳ Ｐゴシック" charset="-128"/>
              </a:rPr>
              <a:t>O</a:t>
            </a:r>
            <a:r>
              <a:rPr lang="en-US" altLang="en-US" dirty="0">
                <a:ea typeface="ＭＳ Ｐゴシック" charset="-128"/>
              </a:rPr>
              <a:t>pportunities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  <a:ea typeface="ＭＳ Ｐゴシック" charset="-128"/>
              </a:rPr>
              <a:t>T</a:t>
            </a:r>
            <a:r>
              <a:rPr lang="en-US" altLang="en-US" dirty="0" smtClean="0">
                <a:ea typeface="ＭＳ Ｐゴシック" charset="-128"/>
              </a:rPr>
              <a:t>hreats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B5AAFD0-AC15-7C4B-9E9B-4436E894D09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0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09813" y="2244725"/>
            <a:ext cx="7542212" cy="4116388"/>
            <a:chOff x="771" y="1414"/>
            <a:chExt cx="4751" cy="2593"/>
          </a:xfrm>
        </p:grpSpPr>
        <p:sp>
          <p:nvSpPr>
            <p:cNvPr id="62479" name="Rectangle 3"/>
            <p:cNvSpPr>
              <a:spLocks noChangeArrowheads="1"/>
            </p:cNvSpPr>
            <p:nvPr/>
          </p:nvSpPr>
          <p:spPr bwMode="auto">
            <a:xfrm>
              <a:off x="771" y="1414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0" name="Rectangle 4"/>
            <p:cNvSpPr>
              <a:spLocks noChangeArrowheads="1"/>
            </p:cNvSpPr>
            <p:nvPr/>
          </p:nvSpPr>
          <p:spPr bwMode="auto">
            <a:xfrm>
              <a:off x="771" y="1846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1" name="Rectangle 5"/>
            <p:cNvSpPr>
              <a:spLocks noChangeArrowheads="1"/>
            </p:cNvSpPr>
            <p:nvPr/>
          </p:nvSpPr>
          <p:spPr bwMode="auto">
            <a:xfrm>
              <a:off x="771" y="2278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2" name="Rectangle 6"/>
            <p:cNvSpPr>
              <a:spLocks noChangeArrowheads="1"/>
            </p:cNvSpPr>
            <p:nvPr/>
          </p:nvSpPr>
          <p:spPr bwMode="auto">
            <a:xfrm>
              <a:off x="771" y="2710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3" name="Rectangle 7"/>
            <p:cNvSpPr>
              <a:spLocks noChangeArrowheads="1"/>
            </p:cNvSpPr>
            <p:nvPr/>
          </p:nvSpPr>
          <p:spPr bwMode="auto">
            <a:xfrm>
              <a:off x="771" y="3142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4" name="Rectangle 8"/>
            <p:cNvSpPr>
              <a:spLocks noChangeArrowheads="1"/>
            </p:cNvSpPr>
            <p:nvPr/>
          </p:nvSpPr>
          <p:spPr bwMode="auto">
            <a:xfrm>
              <a:off x="771" y="3574"/>
              <a:ext cx="4751" cy="432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rgbClr val="54004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2485" name="Line 9"/>
            <p:cNvSpPr>
              <a:spLocks noChangeShapeType="1"/>
            </p:cNvSpPr>
            <p:nvPr/>
          </p:nvSpPr>
          <p:spPr bwMode="auto">
            <a:xfrm>
              <a:off x="2354" y="1414"/>
              <a:ext cx="0" cy="2593"/>
            </a:xfrm>
            <a:prstGeom prst="line">
              <a:avLst/>
            </a:prstGeom>
            <a:noFill/>
            <a:ln w="28575">
              <a:solidFill>
                <a:srgbClr val="5400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6" name="Line 10"/>
            <p:cNvSpPr>
              <a:spLocks noChangeShapeType="1"/>
            </p:cNvSpPr>
            <p:nvPr/>
          </p:nvSpPr>
          <p:spPr bwMode="auto">
            <a:xfrm>
              <a:off x="3938" y="1414"/>
              <a:ext cx="0" cy="2593"/>
            </a:xfrm>
            <a:prstGeom prst="line">
              <a:avLst/>
            </a:prstGeom>
            <a:noFill/>
            <a:ln w="28575">
              <a:solidFill>
                <a:srgbClr val="54004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46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>
                <a:latin typeface="Trebuchet MS" charset="0"/>
                <a:ea typeface="ＭＳ Ｐゴシック" charset="-128"/>
              </a:rPr>
              <a:t>Addressing the Issue — </a:t>
            </a:r>
            <a:r>
              <a:rPr lang="en-US" altLang="en-US" sz="2400" dirty="0">
                <a:latin typeface="Trebuchet MS" charset="0"/>
                <a:ea typeface="ＭＳ Ｐゴシック" charset="-128"/>
              </a:rPr>
              <a:t>Information Gaps — “WIWIK”</a:t>
            </a:r>
          </a:p>
        </p:txBody>
      </p:sp>
      <p:sp>
        <p:nvSpPr>
          <p:cNvPr id="62467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79DEE4C-3BE1-2F46-8EE6-16EFDE97B1A3}" type="slidenum">
              <a:rPr lang="en-GB" altLang="en-US" sz="1400">
                <a:solidFill>
                  <a:schemeClr val="bg2"/>
                </a:solidFill>
                <a:latin typeface="Trebuchet MS" charset="0"/>
              </a:rPr>
              <a:pPr eaLnBrk="1" hangingPunct="1"/>
              <a:t>4</a:t>
            </a:fld>
            <a:endParaRPr lang="en-GB" altLang="en-US" sz="1400">
              <a:solidFill>
                <a:schemeClr val="bg2"/>
              </a:solidFill>
              <a:latin typeface="Trebuchet MS" charset="0"/>
            </a:endParaRPr>
          </a:p>
        </p:txBody>
      </p:sp>
      <p:sp>
        <p:nvSpPr>
          <p:cNvPr id="553996" name="Text Box 12"/>
          <p:cNvSpPr txBox="1">
            <a:spLocks noChangeArrowheads="1"/>
          </p:cNvSpPr>
          <p:nvPr/>
        </p:nvSpPr>
        <p:spPr bwMode="auto">
          <a:xfrm>
            <a:off x="2133600" y="1284288"/>
            <a:ext cx="629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What else I wish I knew….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309813" y="1489076"/>
            <a:ext cx="7516812" cy="738188"/>
            <a:chOff x="771" y="938"/>
            <a:chExt cx="4735" cy="465"/>
          </a:xfrm>
        </p:grpSpPr>
        <p:sp>
          <p:nvSpPr>
            <p:cNvPr id="62476" name="Text Box 14"/>
            <p:cNvSpPr txBox="1">
              <a:spLocks noChangeArrowheads="1"/>
            </p:cNvSpPr>
            <p:nvPr/>
          </p:nvSpPr>
          <p:spPr bwMode="auto">
            <a:xfrm>
              <a:off x="771" y="1206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54004F"/>
                  </a:solidFill>
                </a:rPr>
                <a:t>ABOUT</a:t>
              </a:r>
            </a:p>
          </p:txBody>
        </p:sp>
        <p:sp>
          <p:nvSpPr>
            <p:cNvPr id="62477" name="Text Box 15"/>
            <p:cNvSpPr txBox="1">
              <a:spLocks noChangeArrowheads="1"/>
            </p:cNvSpPr>
            <p:nvPr/>
          </p:nvSpPr>
          <p:spPr bwMode="auto">
            <a:xfrm>
              <a:off x="2354" y="1206"/>
              <a:ext cx="44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54004F"/>
                  </a:solidFill>
                </a:rPr>
                <a:t>WHAT</a:t>
              </a:r>
            </a:p>
          </p:txBody>
        </p:sp>
        <p:sp>
          <p:nvSpPr>
            <p:cNvPr id="62478" name="Text Box 16"/>
            <p:cNvSpPr txBox="1">
              <a:spLocks noChangeArrowheads="1"/>
            </p:cNvSpPr>
            <p:nvPr/>
          </p:nvSpPr>
          <p:spPr bwMode="auto">
            <a:xfrm>
              <a:off x="3938" y="938"/>
              <a:ext cx="156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54004F"/>
                  </a:solidFill>
                </a:rPr>
                <a:t>POTENTIAL SOURCES</a:t>
              </a:r>
            </a:p>
            <a:p>
              <a:pPr eaLnBrk="1" hangingPunct="1"/>
              <a:r>
                <a:rPr lang="en-US" altLang="en-US" sz="1400" b="1">
                  <a:solidFill>
                    <a:srgbClr val="54004F"/>
                  </a:solidFill>
                </a:rPr>
                <a:t>QUANTITATIVE/</a:t>
              </a:r>
              <a:br>
                <a:rPr lang="en-US" altLang="en-US" sz="1400" b="1">
                  <a:solidFill>
                    <a:srgbClr val="54004F"/>
                  </a:solidFill>
                </a:rPr>
              </a:br>
              <a:r>
                <a:rPr lang="en-US" altLang="en-US" sz="1400" b="1">
                  <a:solidFill>
                    <a:srgbClr val="54004F"/>
                  </a:solidFill>
                </a:rPr>
                <a:t>QUALITATIVE</a:t>
              </a:r>
            </a:p>
          </p:txBody>
        </p:sp>
      </p:grpSp>
      <p:sp>
        <p:nvSpPr>
          <p:cNvPr id="554002" name="Rectangle 18"/>
          <p:cNvSpPr>
            <a:spLocks noChangeArrowheads="1"/>
          </p:cNvSpPr>
          <p:nvPr/>
        </p:nvSpPr>
        <p:spPr bwMode="auto">
          <a:xfrm>
            <a:off x="2309813" y="2232025"/>
            <a:ext cx="24685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/>
              <a:t>WHO?</a:t>
            </a:r>
            <a:r>
              <a:rPr lang="en-US" altLang="en-US" sz="1400" b="1"/>
              <a:t>  </a:t>
            </a:r>
            <a:br>
              <a:rPr lang="en-US" altLang="en-US" sz="1400" b="1"/>
            </a:br>
            <a:r>
              <a:rPr lang="en-US" altLang="en-US" sz="1200" b="1"/>
              <a:t>Who are your consumers?</a:t>
            </a:r>
          </a:p>
        </p:txBody>
      </p:sp>
      <p:sp>
        <p:nvSpPr>
          <p:cNvPr id="554003" name="Rectangle 19"/>
          <p:cNvSpPr>
            <a:spLocks noChangeArrowheads="1"/>
          </p:cNvSpPr>
          <p:nvPr/>
        </p:nvSpPr>
        <p:spPr bwMode="auto">
          <a:xfrm>
            <a:off x="2309813" y="2917825"/>
            <a:ext cx="24685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 dirty="0"/>
              <a:t>WHAT?</a:t>
            </a:r>
            <a:r>
              <a:rPr lang="en-US" altLang="en-US" sz="1400" b="1" dirty="0"/>
              <a:t> </a:t>
            </a:r>
            <a:br>
              <a:rPr lang="en-US" altLang="en-US" sz="1400" b="1" dirty="0"/>
            </a:br>
            <a:r>
              <a:rPr lang="en-US" altLang="en-US" sz="1200" b="1" dirty="0"/>
              <a:t>What do they </a:t>
            </a:r>
            <a:r>
              <a:rPr lang="en-US" altLang="en-US" sz="1200" b="1" dirty="0" smtClean="0"/>
              <a:t>want/need?</a:t>
            </a:r>
            <a:endParaRPr lang="en-US" altLang="en-US" sz="1200" b="1" dirty="0"/>
          </a:p>
        </p:txBody>
      </p:sp>
      <p:sp>
        <p:nvSpPr>
          <p:cNvPr id="554004" name="Rectangle 20"/>
          <p:cNvSpPr>
            <a:spLocks noChangeArrowheads="1"/>
          </p:cNvSpPr>
          <p:nvPr/>
        </p:nvSpPr>
        <p:spPr bwMode="auto">
          <a:xfrm>
            <a:off x="2309813" y="3603625"/>
            <a:ext cx="24685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 dirty="0"/>
              <a:t>WHERE?</a:t>
            </a:r>
            <a:r>
              <a:rPr lang="en-US" altLang="en-US" sz="1400" b="1" dirty="0"/>
              <a:t> </a:t>
            </a:r>
            <a:br>
              <a:rPr lang="en-US" altLang="en-US" sz="1400" b="1" dirty="0"/>
            </a:br>
            <a:r>
              <a:rPr lang="en-US" altLang="en-US" sz="1200" b="1" dirty="0"/>
              <a:t>Where do they </a:t>
            </a:r>
            <a:r>
              <a:rPr lang="en-US" altLang="en-US" sz="1200" b="1" dirty="0" smtClean="0"/>
              <a:t>satisfy want/needs?</a:t>
            </a:r>
            <a:endParaRPr lang="en-US" altLang="en-US" sz="1200" b="1" dirty="0"/>
          </a:p>
        </p:txBody>
      </p:sp>
      <p:sp>
        <p:nvSpPr>
          <p:cNvPr id="554005" name="Rectangle 21"/>
          <p:cNvSpPr>
            <a:spLocks noChangeArrowheads="1"/>
          </p:cNvSpPr>
          <p:nvPr/>
        </p:nvSpPr>
        <p:spPr bwMode="auto">
          <a:xfrm>
            <a:off x="2309814" y="4289425"/>
            <a:ext cx="25415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 dirty="0"/>
              <a:t>WHEN?</a:t>
            </a:r>
            <a:r>
              <a:rPr lang="en-US" altLang="en-US" sz="1400" b="1" dirty="0"/>
              <a:t> </a:t>
            </a:r>
            <a:br>
              <a:rPr lang="en-US" altLang="en-US" sz="1400" b="1" dirty="0"/>
            </a:br>
            <a:r>
              <a:rPr lang="en-US" altLang="en-US" sz="1200" b="1" dirty="0"/>
              <a:t>When do they </a:t>
            </a:r>
            <a:r>
              <a:rPr lang="en-US" altLang="en-US" sz="1200" b="1" dirty="0" smtClean="0"/>
              <a:t>satisfy </a:t>
            </a:r>
            <a:r>
              <a:rPr lang="en-US" altLang="en-US" sz="1200" b="1" smtClean="0"/>
              <a:t>want/needs?</a:t>
            </a:r>
            <a:endParaRPr lang="en-US" altLang="en-US" sz="1200" b="1" dirty="0"/>
          </a:p>
        </p:txBody>
      </p:sp>
      <p:sp>
        <p:nvSpPr>
          <p:cNvPr id="554006" name="Rectangle 22"/>
          <p:cNvSpPr>
            <a:spLocks noChangeArrowheads="1"/>
          </p:cNvSpPr>
          <p:nvPr/>
        </p:nvSpPr>
        <p:spPr bwMode="auto">
          <a:xfrm>
            <a:off x="2309813" y="4975225"/>
            <a:ext cx="24685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/>
              <a:t>WHY?</a:t>
            </a:r>
            <a:r>
              <a:rPr lang="en-US" altLang="en-US" sz="1400" b="1"/>
              <a:t> </a:t>
            </a:r>
            <a:br>
              <a:rPr lang="en-US" altLang="en-US" sz="1400" b="1"/>
            </a:br>
            <a:r>
              <a:rPr lang="en-US" altLang="en-US" sz="1200" b="1"/>
              <a:t>Why are products and </a:t>
            </a:r>
            <a:br>
              <a:rPr lang="en-US" altLang="en-US" sz="1200" b="1"/>
            </a:br>
            <a:r>
              <a:rPr lang="en-US" altLang="en-US" sz="1200" b="1"/>
              <a:t>brands used/chosen?</a:t>
            </a:r>
          </a:p>
        </p:txBody>
      </p:sp>
      <p:sp>
        <p:nvSpPr>
          <p:cNvPr id="554007" name="Rectangle 23"/>
          <p:cNvSpPr>
            <a:spLocks noChangeArrowheads="1"/>
          </p:cNvSpPr>
          <p:nvPr/>
        </p:nvSpPr>
        <p:spPr bwMode="auto">
          <a:xfrm>
            <a:off x="2309813" y="5661025"/>
            <a:ext cx="24685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 sz="1600" b="1"/>
              <a:t>WHAT </a:t>
            </a:r>
            <a:br>
              <a:rPr lang="en-US" altLang="en-US" sz="1600" b="1"/>
            </a:br>
            <a:r>
              <a:rPr lang="en-US" altLang="en-US" sz="1600" b="1"/>
              <a:t>ELSE?</a:t>
            </a:r>
            <a:endParaRPr lang="en-US" altLang="en-US" sz="1200" b="1"/>
          </a:p>
        </p:txBody>
      </p:sp>
    </p:spTree>
    <p:extLst>
      <p:ext uri="{BB962C8B-B14F-4D97-AF65-F5344CB8AC3E}">
        <p14:creationId xmlns:p14="http://schemas.microsoft.com/office/powerpoint/2010/main" val="18171698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5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6" grpId="0" autoUpdateAnimBg="0"/>
      <p:bldP spid="554002" grpId="0" autoUpdateAnimBg="0"/>
      <p:bldP spid="554003" grpId="0" autoUpdateAnimBg="0"/>
      <p:bldP spid="554004" grpId="0" autoUpdateAnimBg="0"/>
      <p:bldP spid="554005" grpId="0" autoUpdateAnimBg="0"/>
      <p:bldP spid="554006" grpId="0" autoUpdateAnimBg="0"/>
      <p:bldP spid="55400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</Words>
  <Application>Microsoft Office PowerPoint</Application>
  <PresentationFormat>Widescreen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Trebuchet MS</vt:lpstr>
      <vt:lpstr>Verdana</vt:lpstr>
      <vt:lpstr>Office Theme</vt:lpstr>
      <vt:lpstr>Addressing the Issue — Information Gaps — “WIWIK”</vt:lpstr>
      <vt:lpstr>Key Questions</vt:lpstr>
      <vt:lpstr>What We Need To Know</vt:lpstr>
      <vt:lpstr>Addressing the Issue — Information Gaps — “WIWIK”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Connections</dc:title>
  <dc:creator>Microsoft Office User</dc:creator>
  <cp:lastModifiedBy>Snead, Heather L - Washington, DC</cp:lastModifiedBy>
  <cp:revision>4</cp:revision>
  <cp:lastPrinted>2018-07-27T18:12:42Z</cp:lastPrinted>
  <dcterms:created xsi:type="dcterms:W3CDTF">2018-07-27T14:35:56Z</dcterms:created>
  <dcterms:modified xsi:type="dcterms:W3CDTF">2018-08-30T15:44:51Z</dcterms:modified>
</cp:coreProperties>
</file>